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3" r:id="rId8"/>
    <p:sldId id="264" r:id="rId9"/>
    <p:sldId id="265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8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13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32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54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94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832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9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5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13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68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71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28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30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93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4A9399E-DEAA-4BE8-9CDA-76FD05278B4A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A431A41-C6C7-4A56-A89E-9D4B46D5E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557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inguistica.fflch.usp.br/pos-graduaca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inguistica.fflch.usp.br/inscri&#231;&#227;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D9D46-CA56-40E3-ADC1-ED900054D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442" y="374217"/>
            <a:ext cx="9144001" cy="1356611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DEPARTAMENTO DE LINGUÍSTICA</a:t>
            </a:r>
            <a:br>
              <a:rPr lang="pt-BR" sz="3200" b="1" dirty="0"/>
            </a:br>
            <a:r>
              <a:rPr lang="pt-PT" sz="3200" b="1" dirty="0"/>
              <a:t>Faculdade de Filosofia, Letras e Ciências Humanas - USP </a:t>
            </a: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A5CDEB-A5BA-4E76-9960-B70ED9C97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060" y="2319504"/>
            <a:ext cx="9144000" cy="1655762"/>
          </a:xfrm>
        </p:spPr>
        <p:txBody>
          <a:bodyPr>
            <a:normAutofit/>
          </a:bodyPr>
          <a:lstStyle/>
          <a:p>
            <a:r>
              <a:rPr lang="pt-BR" sz="4000" b="1" dirty="0"/>
              <a:t>PROGRAMA DE PÓS-GRADUAÇÃO </a:t>
            </a:r>
          </a:p>
          <a:p>
            <a:r>
              <a:rPr lang="pt-BR" sz="4000" b="1" dirty="0"/>
              <a:t>EM LINGUÍSTICA</a:t>
            </a:r>
          </a:p>
        </p:txBody>
      </p:sp>
      <p:pic>
        <p:nvPicPr>
          <p:cNvPr id="12" name="image3.jpeg">
            <a:extLst>
              <a:ext uri="{FF2B5EF4-FFF2-40B4-BE49-F238E27FC236}">
                <a16:creationId xmlns:a16="http://schemas.microsoft.com/office/drawing/2014/main" id="{4E2E29A8-5DEF-4B8D-A76E-1E6CDF96F35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136" y="443346"/>
            <a:ext cx="802442" cy="1287482"/>
          </a:xfrm>
          <a:prstGeom prst="rect">
            <a:avLst/>
          </a:prstGeom>
        </p:spPr>
      </p:pic>
      <p:pic>
        <p:nvPicPr>
          <p:cNvPr id="13" name="image4.jpeg">
            <a:extLst>
              <a:ext uri="{FF2B5EF4-FFF2-40B4-BE49-F238E27FC236}">
                <a16:creationId xmlns:a16="http://schemas.microsoft.com/office/drawing/2014/main" id="{3C94A85F-41B8-4F1C-A7C9-35B6B7D617B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56107" y="950874"/>
            <a:ext cx="1358175" cy="64918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4CB124D-2079-4A25-B4A0-E9AB4696CAEE}"/>
              </a:ext>
            </a:extLst>
          </p:cNvPr>
          <p:cNvSpPr txBox="1"/>
          <p:nvPr/>
        </p:nvSpPr>
        <p:spPr>
          <a:xfrm>
            <a:off x="3928753" y="5343896"/>
            <a:ext cx="4334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Profa. Ana Müller</a:t>
            </a:r>
          </a:p>
        </p:txBody>
      </p:sp>
    </p:spTree>
    <p:extLst>
      <p:ext uri="{BB962C8B-B14F-4D97-AF65-F5344CB8AC3E}">
        <p14:creationId xmlns:p14="http://schemas.microsoft.com/office/powerpoint/2010/main" val="90050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BBC7A-7AAF-41CD-9FC7-56C9D13B3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INFORMAÇÕES ADMINISTRATIVAS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DC56EF-407E-43B8-B0E3-FA6B5EF84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624185"/>
            <a:ext cx="10554574" cy="37866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b="1" dirty="0"/>
          </a:p>
          <a:p>
            <a:r>
              <a:rPr lang="pt-BR" sz="2200" b="1" dirty="0"/>
              <a:t>Coordenação</a:t>
            </a:r>
            <a:endParaRPr lang="pt-BR" sz="2200" dirty="0"/>
          </a:p>
          <a:p>
            <a:pPr marL="273050" indent="0">
              <a:buNone/>
            </a:pPr>
            <a:r>
              <a:rPr lang="pt-BR" sz="2200" dirty="0"/>
              <a:t>Coordenadora: Profa. Dra. Ana Muller</a:t>
            </a:r>
          </a:p>
          <a:p>
            <a:pPr marL="273050" indent="0">
              <a:buNone/>
            </a:pPr>
            <a:r>
              <a:rPr lang="pt-BR" sz="2200" dirty="0" err="1"/>
              <a:t>Vice-coordenadora</a:t>
            </a:r>
            <a:r>
              <a:rPr lang="pt-BR" sz="2200" dirty="0"/>
              <a:t>: Profa. Dra. Beatriz R. de Medeiros</a:t>
            </a:r>
          </a:p>
          <a:p>
            <a:endParaRPr lang="pt-BR" sz="2200" b="1" dirty="0"/>
          </a:p>
          <a:p>
            <a:r>
              <a:rPr lang="pt-BR" sz="2200" b="1" dirty="0"/>
              <a:t>Comissão Coordenadora do Programa (CCP)</a:t>
            </a:r>
            <a:endParaRPr lang="pt-BR" sz="2200" dirty="0"/>
          </a:p>
          <a:p>
            <a:pPr marL="273050" indent="0">
              <a:buNone/>
            </a:pPr>
            <a:r>
              <a:rPr lang="pt-BR" sz="2200" b="1" u="sng" dirty="0"/>
              <a:t>Titulares</a:t>
            </a:r>
            <a:r>
              <a:rPr lang="pt-BR" sz="2200" b="1" dirty="0"/>
              <a:t>:</a:t>
            </a:r>
            <a:endParaRPr lang="pt-BR" sz="2200" dirty="0"/>
          </a:p>
          <a:p>
            <a:pPr marL="27305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/>
              <a:t>Profa. Dra. Ana Muller </a:t>
            </a:r>
            <a:br>
              <a:rPr lang="pt-BR" sz="2200" dirty="0"/>
            </a:br>
            <a:r>
              <a:rPr lang="pt-BR" sz="2200" dirty="0"/>
              <a:t>Profa. Dra. Beatriz R. de Medeiros</a:t>
            </a:r>
            <a:br>
              <a:rPr lang="pt-BR" sz="2200" dirty="0"/>
            </a:br>
            <a:r>
              <a:rPr lang="pt-BR" sz="2200" dirty="0"/>
              <a:t>Prof. Dr. Marcello Modesto </a:t>
            </a:r>
            <a:br>
              <a:rPr lang="pt-BR" sz="2200" dirty="0"/>
            </a:br>
            <a:r>
              <a:rPr lang="pt-BR" sz="2200" dirty="0"/>
              <a:t>Profa. Dra. Raquel S. Santos</a:t>
            </a:r>
          </a:p>
          <a:p>
            <a:pPr marL="27305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/>
              <a:t>Pro. Dr. Waldir </a:t>
            </a:r>
            <a:r>
              <a:rPr lang="pt-BR" sz="2200" dirty="0" err="1"/>
              <a:t>Beividas</a:t>
            </a:r>
            <a:r>
              <a:rPr lang="pt-BR" sz="2200" dirty="0"/>
              <a:t> </a:t>
            </a:r>
            <a:br>
              <a:rPr lang="pt-BR" sz="2200" dirty="0"/>
            </a:br>
            <a:r>
              <a:rPr lang="pt-BR" sz="2200" dirty="0"/>
              <a:t>representação discente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160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D027D3-E7FF-4CE5-A92B-8A8CD41E7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3813"/>
            <a:ext cx="10515600" cy="38731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Mais informações, consultar o site: </a:t>
            </a:r>
            <a:r>
              <a:rPr lang="pt-BR" sz="4000" dirty="0">
                <a:hlinkClick r:id="rId2"/>
              </a:rPr>
              <a:t>http://linguistica.fflch.usp.br/pos-graduacao </a:t>
            </a:r>
            <a:endParaRPr lang="pt-BR" sz="4000" dirty="0"/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/>
              <a:t>OBRIGADA!!</a:t>
            </a:r>
          </a:p>
        </p:txBody>
      </p:sp>
    </p:spTree>
    <p:extLst>
      <p:ext uri="{BB962C8B-B14F-4D97-AF65-F5344CB8AC3E}">
        <p14:creationId xmlns:p14="http://schemas.microsoft.com/office/powerpoint/2010/main" val="403482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3CFFE-FC68-468D-BE1D-8FA814CAA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HISTÓRICO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6312FD-EB85-4198-8371-1F49CCA4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0686"/>
            <a:ext cx="11084626" cy="4429495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O Programa de Pós-Graduação em Semiótica e Linguística Geral da Universidade de São Paulo foi criado em 1971.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Tem por objetivo formar mestres e doutores para atuar como pesquisadores de alto nível em diferentes domínios da ciência da linguagem e como docentes do ensino superior. </a:t>
            </a:r>
          </a:p>
        </p:txBody>
      </p:sp>
    </p:spTree>
    <p:extLst>
      <p:ext uri="{BB962C8B-B14F-4D97-AF65-F5344CB8AC3E}">
        <p14:creationId xmlns:p14="http://schemas.microsoft.com/office/powerpoint/2010/main" val="371500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B0C2E-068A-482E-B313-D5652787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715617"/>
            <a:ext cx="10571998" cy="1139687"/>
          </a:xfrm>
        </p:spPr>
        <p:txBody>
          <a:bodyPr/>
          <a:lstStyle/>
          <a:p>
            <a:br>
              <a:rPr lang="pt-BR" sz="2400" dirty="0"/>
            </a:b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O ensino e a pesquisa do Programa envolvem uma diversidade significativa de especialidades, entre as quais se destacam:</a:t>
            </a:r>
            <a:br>
              <a:rPr lang="pt-BR" dirty="0"/>
            </a:b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C28BF-EC25-4B97-897F-83B7B750A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  <a:p>
            <a:pPr lvl="1"/>
            <a:r>
              <a:rPr lang="pt-BR" dirty="0"/>
              <a:t>Fonética e Fonologia </a:t>
            </a:r>
          </a:p>
          <a:p>
            <a:pPr lvl="1"/>
            <a:r>
              <a:rPr lang="pt-BR" dirty="0"/>
              <a:t>Morfologia, </a:t>
            </a:r>
          </a:p>
          <a:p>
            <a:pPr lvl="1"/>
            <a:r>
              <a:rPr lang="pt-BR" dirty="0"/>
              <a:t>Sintaxe,</a:t>
            </a:r>
          </a:p>
          <a:p>
            <a:pPr lvl="1"/>
            <a:r>
              <a:rPr lang="pt-BR" dirty="0"/>
              <a:t>Semântica, </a:t>
            </a:r>
          </a:p>
          <a:p>
            <a:pPr lvl="1"/>
            <a:r>
              <a:rPr lang="pt-BR" dirty="0"/>
              <a:t>Linguística Descritiva de Línguas Não Indo-Europeias, </a:t>
            </a:r>
          </a:p>
          <a:p>
            <a:pPr lvl="1"/>
            <a:r>
              <a:rPr lang="pt-BR" dirty="0"/>
              <a:t>Sociolinguística, </a:t>
            </a:r>
          </a:p>
          <a:p>
            <a:pPr lvl="1"/>
            <a:r>
              <a:rPr lang="pt-BR" dirty="0"/>
              <a:t>Linguística Computacional.</a:t>
            </a:r>
          </a:p>
          <a:p>
            <a:pPr lvl="1"/>
            <a:r>
              <a:rPr lang="pt-BR" dirty="0"/>
              <a:t>Aquisição da Linguagem, </a:t>
            </a:r>
          </a:p>
          <a:p>
            <a:pPr lvl="1"/>
            <a:r>
              <a:rPr lang="pt-BR" dirty="0"/>
              <a:t>Semiótica, &amp; Estudos do Discurso, </a:t>
            </a:r>
          </a:p>
          <a:p>
            <a:pPr lvl="1"/>
            <a:r>
              <a:rPr lang="pt-BR" dirty="0"/>
              <a:t>Estudos do Léxico, </a:t>
            </a:r>
          </a:p>
          <a:p>
            <a:pPr lvl="1"/>
            <a:r>
              <a:rPr lang="pt-BR" dirty="0"/>
              <a:t>Historiografia da Linguística, </a:t>
            </a:r>
          </a:p>
          <a:p>
            <a:pPr lvl="1"/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9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2B5A6-B20A-470A-AE97-E3FAB9CC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LINHAS DE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7BC49B-77D1-46FB-8737-99F4062E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34941"/>
            <a:ext cx="10515600" cy="3815154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Descrição e análise das línguas indo-europeias</a:t>
            </a:r>
          </a:p>
          <a:p>
            <a:pPr algn="just"/>
            <a:r>
              <a:rPr lang="pt-BR" sz="2000" dirty="0"/>
              <a:t>​Descrição e análise das línguas não indo-europeias</a:t>
            </a:r>
          </a:p>
          <a:p>
            <a:pPr algn="just"/>
            <a:r>
              <a:rPr lang="pt-BR" sz="2000" dirty="0"/>
              <a:t>Descrição e análise dos discursos e dos textos verbais e não verbais</a:t>
            </a:r>
          </a:p>
          <a:p>
            <a:pPr algn="just"/>
            <a:r>
              <a:rPr lang="pt-BR" sz="2000" dirty="0"/>
              <a:t>Estudo do uso, da variação, do contato e da mudança linguística</a:t>
            </a:r>
          </a:p>
          <a:p>
            <a:pPr algn="just"/>
            <a:r>
              <a:rPr lang="pt-BR" sz="2000" dirty="0"/>
              <a:t>Estudo dos processos de aquisição e aprendizagem de línguas</a:t>
            </a:r>
          </a:p>
          <a:p>
            <a:pPr algn="just"/>
            <a:r>
              <a:rPr lang="pt-BR" sz="2000" dirty="0"/>
              <a:t>Historiografia e documentação das teorias, descrições e análises linguísticas</a:t>
            </a:r>
          </a:p>
          <a:p>
            <a:pPr algn="just"/>
            <a:r>
              <a:rPr lang="pt-BR" sz="2000" dirty="0"/>
              <a:t>Processamento computacional de linguagem natural</a:t>
            </a:r>
          </a:p>
        </p:txBody>
      </p:sp>
    </p:spTree>
    <p:extLst>
      <p:ext uri="{BB962C8B-B14F-4D97-AF65-F5344CB8AC3E}">
        <p14:creationId xmlns:p14="http://schemas.microsoft.com/office/powerpoint/2010/main" val="367668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980B2-22ED-472B-B80C-2710DD8C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INGRESSO NO PROGRAMA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04C9B9-B839-4B0E-9C3D-5DDC6F95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41261"/>
            <a:ext cx="10918371" cy="3328266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O programa de pós abre vagas para mestrado e doutorado duas vezes ao ano, em março e agosto.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Inscrições: no site </a:t>
            </a:r>
            <a:r>
              <a:rPr lang="pt-BR" sz="2000" dirty="0">
                <a:hlinkClick r:id="rId2"/>
              </a:rPr>
              <a:t>http://linguistica.fflch.usp.br/inscrição</a:t>
            </a:r>
            <a:r>
              <a:rPr lang="pt-BR" sz="2000" dirty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Documentação exigida em </a:t>
            </a:r>
            <a:r>
              <a:rPr lang="pt-BR" sz="2000" dirty="0" err="1"/>
              <a:t>pdf</a:t>
            </a:r>
            <a:r>
              <a:rPr lang="pt-BR" sz="2000" dirty="0"/>
              <a:t>: formulário eletrônico, histórico escolar da graduação/mestrado, comprovante da graduação/mestrado, cópia do RG e do CPF, comprovante do pagamento da taxa e currículo Lattes.</a:t>
            </a:r>
          </a:p>
        </p:txBody>
      </p:sp>
    </p:spTree>
    <p:extLst>
      <p:ext uri="{BB962C8B-B14F-4D97-AF65-F5344CB8AC3E}">
        <p14:creationId xmlns:p14="http://schemas.microsoft.com/office/powerpoint/2010/main" val="219934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1189F-F3A6-4D2A-A9E9-D2F81FFA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SELEÇÃO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6A138-A0CE-4F2F-AC74-58B62EAEA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13202"/>
            <a:ext cx="10989623" cy="3653208"/>
          </a:xfrm>
        </p:spPr>
        <p:txBody>
          <a:bodyPr>
            <a:normAutofit/>
          </a:bodyPr>
          <a:lstStyle/>
          <a:p>
            <a:r>
              <a:rPr lang="pt-BR" sz="2000" dirty="0"/>
              <a:t>Prova de proficiência em idioma estrangeiro - inglês e/ou francês - de acordo com a indicação da linha de pesquisa. Mestrado-1 língua. Doutorado – 2 línguas.</a:t>
            </a:r>
          </a:p>
          <a:p>
            <a:endParaRPr lang="pt-BR" sz="2000" dirty="0"/>
          </a:p>
          <a:p>
            <a:r>
              <a:rPr lang="pt-BR" sz="2000" dirty="0"/>
              <a:t>Prova escrita dissertativa formada de perguntas específicas sobre linguística geral. A nota mínima para classificação é 6,0.</a:t>
            </a:r>
          </a:p>
          <a:p>
            <a:endParaRPr lang="pt-BR" sz="2000" dirty="0"/>
          </a:p>
          <a:p>
            <a:r>
              <a:rPr lang="pt-BR" sz="2000" dirty="0"/>
              <a:t>Projeto de pesquisa - Aprovados na prova de conhecimentos específicos, os candidatos deverão apresentar o projeto de pesquisa que pretendem desenvolver em sua Pós-Graduação. A nota mínima para classificação é 6,0.</a:t>
            </a:r>
          </a:p>
        </p:txBody>
      </p:sp>
    </p:spTree>
    <p:extLst>
      <p:ext uri="{BB962C8B-B14F-4D97-AF65-F5344CB8AC3E}">
        <p14:creationId xmlns:p14="http://schemas.microsoft.com/office/powerpoint/2010/main" val="299305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1189F-F3A6-4D2A-A9E9-D2F81FFA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SELEÇÃO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6A138-A0CE-4F2F-AC74-58B62EAEA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32146"/>
            <a:ext cx="10989623" cy="2850493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sz="2000" dirty="0"/>
              <a:t>Arguição do projeto de pesquisa - O candidato será arguido pela mesma banca composta para a fase anterior a respeito de seu projeto de pesquisa. A nota mínima para classificação é 6,0.</a:t>
            </a:r>
          </a:p>
          <a:p>
            <a:endParaRPr lang="pt-BR" sz="2000" dirty="0"/>
          </a:p>
          <a:p>
            <a:r>
              <a:rPr lang="pt-BR" sz="2000" dirty="0"/>
              <a:t>A nota mínima para aprovação é 6,0. A classificação final dos candidatos aprovados será estabelecida de acordo com a média das notas obtidas nas fases 3 (avaliação do projeto) e 4 (arguição).</a:t>
            </a:r>
          </a:p>
        </p:txBody>
      </p:sp>
    </p:spTree>
    <p:extLst>
      <p:ext uri="{BB962C8B-B14F-4D97-AF65-F5344CB8AC3E}">
        <p14:creationId xmlns:p14="http://schemas.microsoft.com/office/powerpoint/2010/main" val="277065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9B451-6DA6-4D50-98AE-D194E86C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MESTRADO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AE48B8-FE83-430C-8046-54F9C11FF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1969703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/>
              <a:t>Duração de 2 anos.</a:t>
            </a:r>
          </a:p>
          <a:p>
            <a:endParaRPr lang="pt-BR" sz="2000" dirty="0"/>
          </a:p>
          <a:p>
            <a:r>
              <a:rPr lang="pt-BR" sz="2000" dirty="0"/>
              <a:t>Número mínimo de créditos exigidos:  24  (3 disciplinas de 8 créditos cada).</a:t>
            </a:r>
          </a:p>
          <a:p>
            <a:endParaRPr lang="pt-BR" sz="2000" dirty="0"/>
          </a:p>
          <a:p>
            <a:r>
              <a:rPr lang="pt-BR" sz="2000" dirty="0"/>
              <a:t>Exame de Qualificação.  </a:t>
            </a:r>
          </a:p>
        </p:txBody>
      </p:sp>
    </p:spTree>
    <p:extLst>
      <p:ext uri="{BB962C8B-B14F-4D97-AF65-F5344CB8AC3E}">
        <p14:creationId xmlns:p14="http://schemas.microsoft.com/office/powerpoint/2010/main" val="285130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C7418-FE9D-471C-8B17-E11AF4FB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DOUTORADO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DA0A4F-E004-43FA-8999-F48A3B0D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378834"/>
            <a:ext cx="10554574" cy="2100331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/>
              <a:t>Duração de 4 anos.</a:t>
            </a:r>
          </a:p>
          <a:p>
            <a:endParaRPr lang="pt-BR" sz="2000" dirty="0"/>
          </a:p>
          <a:p>
            <a:r>
              <a:rPr lang="pt-BR" sz="2000" dirty="0"/>
              <a:t>Número mínimo de créditos exigidos: 36 (Créditos do mestrado + 2 disciplinas de 8 créditos cada).</a:t>
            </a:r>
          </a:p>
          <a:p>
            <a:endParaRPr lang="pt-BR" sz="2000" dirty="0"/>
          </a:p>
          <a:p>
            <a:r>
              <a:rPr lang="pt-BR" sz="2000" dirty="0"/>
              <a:t>Exame de Qualificação - até o 30º mês.</a:t>
            </a:r>
          </a:p>
          <a:p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287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Citável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vel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605</TotalTime>
  <Words>585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Citável</vt:lpstr>
      <vt:lpstr>DEPARTAMENTO DE LINGUÍSTICA Faculdade de Filosofia, Letras e Ciências Humanas - USP </vt:lpstr>
      <vt:lpstr>HISTÓRICO</vt:lpstr>
      <vt:lpstr>   O ensino e a pesquisa do Programa envolvem uma diversidade significativa de especialidades, entre as quais se destacam: </vt:lpstr>
      <vt:lpstr>LINHAS DE PESQUISA</vt:lpstr>
      <vt:lpstr>INGRESSO NO PROGRAMA</vt:lpstr>
      <vt:lpstr>SELEÇÃO</vt:lpstr>
      <vt:lpstr>SELEÇÃO</vt:lpstr>
      <vt:lpstr>MESTRADO</vt:lpstr>
      <vt:lpstr>DOUTORADO</vt:lpstr>
      <vt:lpstr>INFORMAÇÕES ADMINISTRATIVAS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LINGUÍSTICA Faculdade de Filosofia, Letras e Ciências Humanas - USP</dc:title>
  <dc:creator>Parecerista</dc:creator>
  <cp:lastModifiedBy>Ana Müller</cp:lastModifiedBy>
  <cp:revision>19</cp:revision>
  <dcterms:created xsi:type="dcterms:W3CDTF">2019-10-24T18:22:04Z</dcterms:created>
  <dcterms:modified xsi:type="dcterms:W3CDTF">2021-03-21T15:24:26Z</dcterms:modified>
</cp:coreProperties>
</file>